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8" r:id="rId3"/>
    <p:sldId id="259" r:id="rId4"/>
    <p:sldId id="268" r:id="rId5"/>
    <p:sldId id="285" r:id="rId6"/>
    <p:sldId id="289" r:id="rId7"/>
    <p:sldId id="271" r:id="rId8"/>
    <p:sldId id="286" r:id="rId9"/>
    <p:sldId id="293" r:id="rId10"/>
    <p:sldId id="294" r:id="rId11"/>
    <p:sldId id="291" r:id="rId12"/>
    <p:sldId id="272" r:id="rId13"/>
    <p:sldId id="292" r:id="rId14"/>
    <p:sldId id="288" r:id="rId15"/>
    <p:sldId id="261" r:id="rId16"/>
    <p:sldId id="262" r:id="rId17"/>
    <p:sldId id="263" r:id="rId18"/>
    <p:sldId id="264" r:id="rId19"/>
    <p:sldId id="265" r:id="rId20"/>
    <p:sldId id="266" r:id="rId21"/>
    <p:sldId id="287" r:id="rId22"/>
  </p:sldIdLst>
  <p:sldSz cx="9144000" cy="6858000" type="screen4x3"/>
  <p:notesSz cx="6669088" cy="9753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75" autoAdjust="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360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053F0A-7F06-4FCF-8623-6C4CAA48B7BB}" type="datetimeFigureOut">
              <a:rPr lang="en-NZ" smtClean="0"/>
              <a:t>25/02/2016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D147E6-42F8-4625-9128-13F5694ABF1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742913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C48988-CAC4-4C40-9C8D-5994E4CB6C0D}" type="datetimeFigureOut">
              <a:rPr lang="en-NZ" smtClean="0"/>
              <a:t>25/02/2016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31838"/>
            <a:ext cx="4875212" cy="3657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632960"/>
            <a:ext cx="5335270" cy="438912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B3331F-9B3C-42F9-AA79-17D3CD54D74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97227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C15E8-AA9A-4D1F-A91B-F7CCCB102F5A}" type="datetime1">
              <a:rPr lang="en-NZ" smtClean="0"/>
              <a:t>25/02/2016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FC8C-DB46-46CB-8F83-E54C9199662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50983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DE09E-0A30-4DCC-92A1-8F5079600CB3}" type="datetime1">
              <a:rPr lang="en-NZ" smtClean="0"/>
              <a:t>25/02/2016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FC8C-DB46-46CB-8F83-E54C9199662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87905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3F605-82FE-495D-87AC-A03A059B7A0C}" type="datetime1">
              <a:rPr lang="en-NZ" smtClean="0"/>
              <a:t>25/02/2016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FC8C-DB46-46CB-8F83-E54C9199662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9335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4FA26-4764-49CF-9F8A-90317A7E2607}" type="datetime1">
              <a:rPr lang="en-NZ" smtClean="0"/>
              <a:t>25/02/2016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FC8C-DB46-46CB-8F83-E54C9199662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92343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9DA47-B111-450E-9D4F-2DCF130D2B66}" type="datetime1">
              <a:rPr lang="en-NZ" smtClean="0"/>
              <a:t>25/02/2016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FC8C-DB46-46CB-8F83-E54C9199662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4265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352C8-B94C-4345-AB13-6F1C872D7109}" type="datetime1">
              <a:rPr lang="en-NZ" smtClean="0"/>
              <a:t>25/02/2016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FC8C-DB46-46CB-8F83-E54C9199662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8779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F5B23-56B1-44D0-AAE3-383507E8D9FD}" type="datetime1">
              <a:rPr lang="en-NZ" smtClean="0"/>
              <a:t>25/02/2016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FC8C-DB46-46CB-8F83-E54C9199662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57241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AFA9C-E3AE-4B79-8B61-69C821152F35}" type="datetime1">
              <a:rPr lang="en-NZ" smtClean="0"/>
              <a:t>25/02/2016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FC8C-DB46-46CB-8F83-E54C9199662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24375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1D2D2-579F-41DC-9F4B-005C35D34079}" type="datetime1">
              <a:rPr lang="en-NZ" smtClean="0"/>
              <a:t>25/02/2016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FC8C-DB46-46CB-8F83-E54C9199662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69271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0E01C-D36E-4D76-B7AA-FDDFCD06C486}" type="datetime1">
              <a:rPr lang="en-NZ" smtClean="0"/>
              <a:t>25/02/2016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FC8C-DB46-46CB-8F83-E54C9199662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51120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08929-F91C-407A-A5AD-7F2A39AD829C}" type="datetime1">
              <a:rPr lang="en-NZ" smtClean="0"/>
              <a:t>25/02/2016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FC8C-DB46-46CB-8F83-E54C9199662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04058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98176-850C-401E-9793-D0EBF16F700C}" type="datetime1">
              <a:rPr lang="en-NZ" smtClean="0"/>
              <a:t>25/02/2016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DFC8C-DB46-46CB-8F83-E54C9199662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77621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967087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Better local government - what’s </a:t>
            </a:r>
            <a:r>
              <a:rPr lang="en-NZ" dirty="0"/>
              <a:t>important to the </a:t>
            </a:r>
            <a:r>
              <a:rPr lang="en-NZ" dirty="0" smtClean="0"/>
              <a:t>Wairarapa?</a:t>
            </a:r>
            <a:r>
              <a:rPr lang="en-NZ" dirty="0"/>
              <a:t/>
            </a:r>
            <a:br>
              <a:rPr lang="en-NZ" dirty="0"/>
            </a:br>
            <a:endParaRPr lang="en-NZ" dirty="0"/>
          </a:p>
        </p:txBody>
      </p:sp>
      <p:pic>
        <p:nvPicPr>
          <p:cNvPr id="5" name="Picture 4" descr="Local Government Commission logo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611" y="548680"/>
            <a:ext cx="6803390" cy="13601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88407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NZ" dirty="0" smtClean="0"/>
              <a:t>What will happen next?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NZ" dirty="0"/>
              <a:t>March and April 2016 - Commission and councils do detailed work on all the potential options – costs, benefits, risks</a:t>
            </a:r>
          </a:p>
          <a:p>
            <a:pPr lvl="0"/>
            <a:r>
              <a:rPr lang="en-NZ" dirty="0"/>
              <a:t>May/June 2016 – Community consultation </a:t>
            </a:r>
          </a:p>
          <a:p>
            <a:pPr lvl="0"/>
            <a:r>
              <a:rPr lang="en-NZ" dirty="0"/>
              <a:t>July 2016 - Commission announcements on progress – so not to interfere with the elections in October </a:t>
            </a:r>
            <a:r>
              <a:rPr lang="en-NZ" dirty="0" smtClean="0"/>
              <a:t>2016</a:t>
            </a:r>
          </a:p>
          <a:p>
            <a:pPr lvl="0"/>
            <a:r>
              <a:rPr lang="en-NZ" dirty="0" smtClean="0"/>
              <a:t>If consultation supportive of change then likely poll in 2017 and new council elections in 2018 for a four year term </a:t>
            </a:r>
            <a:endParaRPr lang="en-NZ" dirty="0"/>
          </a:p>
          <a:p>
            <a:endParaRPr lang="en-NZ" dirty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FC8C-DB46-46CB-8F83-E54C9199662A}" type="slidenum">
              <a:rPr lang="en-NZ" smtClean="0"/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596673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Potential options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FC8C-DB46-46CB-8F83-E54C9199662A}" type="slidenum">
              <a:rPr lang="en-NZ" smtClean="0"/>
              <a:t>11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774886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 eaLnBrk="1" latinLnBrk="0" hangingPunct="1"/>
            <a:r>
              <a:rPr lang="en-NZ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Where did these options come from? </a:t>
            </a:r>
            <a:endParaRPr lang="en-NZ" dirty="0" smtClean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NZ" dirty="0"/>
              <a:t>Workshop with councillors last year</a:t>
            </a:r>
            <a:endParaRPr lang="en-NZ" dirty="0" smtClean="0"/>
          </a:p>
          <a:p>
            <a:pPr lvl="1"/>
            <a:r>
              <a:rPr lang="en-NZ" dirty="0" smtClean="0"/>
              <a:t>Can </a:t>
            </a:r>
            <a:r>
              <a:rPr lang="en-NZ" dirty="0"/>
              <a:t>we work together?</a:t>
            </a:r>
          </a:p>
          <a:p>
            <a:pPr lvl="1"/>
            <a:r>
              <a:rPr lang="en-NZ" dirty="0" smtClean="0"/>
              <a:t>What are the opportunities and challenges? </a:t>
            </a:r>
          </a:p>
          <a:p>
            <a:pPr lvl="1"/>
            <a:r>
              <a:rPr lang="en-NZ" dirty="0" smtClean="0"/>
              <a:t>What are all the possible ways we could address them? </a:t>
            </a:r>
          </a:p>
          <a:p>
            <a:pPr rtl="0" eaLnBrk="1" latinLnBrk="0" hangingPunct="1"/>
            <a:r>
              <a:rPr lang="en-NZ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 to working with us and together with regional council</a:t>
            </a:r>
            <a:endParaRPr lang="en-NZ" dirty="0" smtClean="0">
              <a:effectLst/>
            </a:endParaRPr>
          </a:p>
          <a:p>
            <a:pPr rtl="0" eaLnBrk="1" latinLnBrk="0" hangingPunct="1"/>
            <a:r>
              <a:rPr lang="en-NZ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Range of views – similar to submitters</a:t>
            </a:r>
            <a:endParaRPr lang="en-NZ" dirty="0" smtClean="0">
              <a:effectLst/>
            </a:endParaRPr>
          </a:p>
          <a:p>
            <a:pPr rtl="0" eaLnBrk="1" latinLnBrk="0" hangingPunct="1"/>
            <a:r>
              <a:rPr lang="en-NZ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Workshop came up with a range of potential options, which we want to share with you today at this early stage</a:t>
            </a:r>
            <a:endParaRPr lang="en-NZ" dirty="0" smtClean="0">
              <a:effectLst/>
            </a:endParaRPr>
          </a:p>
          <a:p>
            <a:pPr rtl="0" eaLnBrk="1" latinLnBrk="0" hangingPunct="1"/>
            <a:r>
              <a:rPr lang="en-NZ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These potential options not set in stone, no detailed work done on them</a:t>
            </a:r>
            <a:endParaRPr lang="en-NZ" dirty="0" smtClean="0">
              <a:effectLst/>
            </a:endParaRPr>
          </a:p>
          <a:p>
            <a:pPr rtl="0" eaLnBrk="1" latinLnBrk="0" hangingPunct="1"/>
            <a:r>
              <a:rPr lang="en-NZ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may be additional options you want us to consider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FC8C-DB46-46CB-8F83-E54C9199662A}" type="slidenum">
              <a:rPr lang="en-NZ" smtClean="0"/>
              <a:t>12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537822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What do the options try to achieve?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NZ" dirty="0" smtClean="0"/>
              <a:t>All options for change aim to give the Wairarapa:</a:t>
            </a:r>
          </a:p>
          <a:p>
            <a:r>
              <a:rPr lang="en-NZ" dirty="0" smtClean="0"/>
              <a:t>A stronger, unified voice </a:t>
            </a:r>
          </a:p>
          <a:p>
            <a:r>
              <a:rPr lang="en-NZ" dirty="0" smtClean="0"/>
              <a:t>A more efficient and effective council</a:t>
            </a:r>
            <a:endParaRPr lang="en-NZ" dirty="0"/>
          </a:p>
          <a:p>
            <a:pPr marL="0" indent="0">
              <a:buNone/>
            </a:pPr>
            <a:r>
              <a:rPr lang="en-NZ" dirty="0" smtClean="0"/>
              <a:t>Options C to F aim at:</a:t>
            </a:r>
            <a:endParaRPr lang="en-NZ" dirty="0"/>
          </a:p>
          <a:p>
            <a:r>
              <a:rPr lang="en-NZ" dirty="0"/>
              <a:t>More Wairarapa/rural influence over resource management decisions by the regional </a:t>
            </a:r>
            <a:r>
              <a:rPr lang="en-NZ" dirty="0" smtClean="0"/>
              <a:t>council</a:t>
            </a:r>
          </a:p>
          <a:p>
            <a:r>
              <a:rPr lang="en-NZ" dirty="0" smtClean="0"/>
              <a:t>Balancing “more say” and “more pay”</a:t>
            </a:r>
            <a:endParaRPr lang="en-NZ" dirty="0"/>
          </a:p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FC8C-DB46-46CB-8F83-E54C9199662A}" type="slidenum">
              <a:rPr lang="en-NZ" smtClean="0"/>
              <a:t>13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247780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/>
              <a:t>Initial </a:t>
            </a:r>
            <a:r>
              <a:rPr lang="en-NZ" dirty="0" smtClean="0"/>
              <a:t>‘kick </a:t>
            </a:r>
            <a:r>
              <a:rPr lang="en-NZ" dirty="0"/>
              <a:t>the </a:t>
            </a:r>
            <a:r>
              <a:rPr lang="en-NZ" dirty="0" smtClean="0"/>
              <a:t>tyres’ </a:t>
            </a:r>
            <a:br>
              <a:rPr lang="en-NZ" dirty="0" smtClean="0"/>
            </a:br>
            <a:r>
              <a:rPr lang="en-NZ" dirty="0" smtClean="0"/>
              <a:t>on </a:t>
            </a:r>
            <a:r>
              <a:rPr lang="en-NZ" dirty="0"/>
              <a:t>the potential options </a:t>
            </a:r>
            <a:r>
              <a:rPr lang="en-NZ" sz="4400" dirty="0" smtClean="0">
                <a:effectLst/>
              </a:rPr>
              <a:t> 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en-NZ" sz="3000" kern="1200" dirty="0" smtClean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  <a:p>
            <a:pPr lvl="0"/>
            <a:r>
              <a:rPr lang="en-NZ" sz="30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We don’t expect you to decide on your preferred option now. We don’t have enough information for you yet. </a:t>
            </a:r>
            <a:endParaRPr lang="en-NZ" sz="3000" dirty="0" smtClean="0">
              <a:effectLst/>
            </a:endParaRPr>
          </a:p>
          <a:p>
            <a:pPr lvl="0"/>
            <a:r>
              <a:rPr lang="en-NZ" sz="30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But do let us know your initial feedback and what questions you’d want answered in May/June during consultation. </a:t>
            </a:r>
            <a:endParaRPr lang="en-NZ" sz="3000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FC8C-DB46-46CB-8F83-E54C9199662A}" type="slidenum">
              <a:rPr lang="en-NZ" smtClean="0"/>
              <a:t>14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893105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Option A – status quo</a:t>
            </a:r>
            <a:endParaRPr lang="en-NZ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57" b="36020"/>
          <a:stretch/>
        </p:blipFill>
        <p:spPr>
          <a:xfrm>
            <a:off x="457200" y="3036362"/>
            <a:ext cx="8229600" cy="165363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FC8C-DB46-46CB-8F83-E54C9199662A}" type="slidenum">
              <a:rPr lang="en-NZ" smtClean="0"/>
              <a:t>15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418508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Option B – Wairarapa District Council</a:t>
            </a:r>
            <a:endParaRPr lang="en-NZ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65" b="11167"/>
          <a:stretch/>
        </p:blipFill>
        <p:spPr>
          <a:xfrm>
            <a:off x="457200" y="1609652"/>
            <a:ext cx="8229600" cy="450705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FC8C-DB46-46CB-8F83-E54C9199662A}" type="slidenum">
              <a:rPr lang="en-NZ" smtClean="0"/>
              <a:t>16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956150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Autofit/>
          </a:bodyPr>
          <a:lstStyle/>
          <a:p>
            <a:r>
              <a:rPr lang="en-NZ" sz="3600" dirty="0" smtClean="0"/>
              <a:t>Option C – Wairarapa District Council and joint Wairarapa Unitary Plan Committee</a:t>
            </a:r>
            <a:endParaRPr lang="en-NZ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63" b="4161"/>
          <a:stretch/>
        </p:blipFill>
        <p:spPr>
          <a:xfrm>
            <a:off x="1087930" y="1600200"/>
            <a:ext cx="6968140" cy="452596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FC8C-DB46-46CB-8F83-E54C9199662A}" type="slidenum">
              <a:rPr lang="en-NZ" smtClean="0"/>
              <a:t>17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591774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3600" dirty="0" smtClean="0"/>
              <a:t>Option D – Wairarapa District Council and two committees with the regional council</a:t>
            </a:r>
            <a:endParaRPr lang="en-NZ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52" b="4954"/>
          <a:stretch/>
        </p:blipFill>
        <p:spPr>
          <a:xfrm>
            <a:off x="1011113" y="1600200"/>
            <a:ext cx="7121774" cy="452596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FC8C-DB46-46CB-8F83-E54C9199662A}" type="slidenum">
              <a:rPr lang="en-NZ" smtClean="0"/>
              <a:t>18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897500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3600" dirty="0" smtClean="0"/>
              <a:t>Option E – Wairarapa District Council takes on most regional council functions</a:t>
            </a:r>
            <a:endParaRPr lang="en-NZ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0"/>
          <a:stretch/>
        </p:blipFill>
        <p:spPr>
          <a:xfrm>
            <a:off x="1204274" y="1600200"/>
            <a:ext cx="6735452" cy="452596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FC8C-DB46-46CB-8F83-E54C9199662A}" type="slidenum">
              <a:rPr lang="en-NZ" smtClean="0"/>
              <a:t>19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70675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What tonight is all about?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To let you know about the development of local government reform in the Wairarapa.</a:t>
            </a:r>
          </a:p>
          <a:p>
            <a:r>
              <a:rPr lang="en-NZ" dirty="0" smtClean="0"/>
              <a:t>To inform you about the process, timing, and options being considered.</a:t>
            </a:r>
          </a:p>
          <a:p>
            <a:r>
              <a:rPr lang="en-NZ" dirty="0" smtClean="0"/>
              <a:t>To give you an opportunity to give early feedback on the options.</a:t>
            </a:r>
          </a:p>
          <a:p>
            <a:r>
              <a:rPr lang="en-NZ" dirty="0" smtClean="0"/>
              <a:t>For you to tell us what is important to you.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FC8C-DB46-46CB-8F83-E54C9199662A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038353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Option F – Wairarapa Unitary Council</a:t>
            </a:r>
            <a:endParaRPr lang="en-NZ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50" b="9184"/>
          <a:stretch/>
        </p:blipFill>
        <p:spPr>
          <a:xfrm>
            <a:off x="647541" y="1600200"/>
            <a:ext cx="7848917" cy="452596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FC8C-DB46-46CB-8F83-E54C9199662A}" type="slidenum">
              <a:rPr lang="en-NZ" smtClean="0"/>
              <a:t>20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143768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NZ" dirty="0" smtClean="0"/>
              <a:t>Next steps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NZ" dirty="0" smtClean="0"/>
              <a:t>Feedback from today included in our thinking</a:t>
            </a:r>
          </a:p>
          <a:p>
            <a:pPr lvl="0"/>
            <a:r>
              <a:rPr lang="en-NZ" dirty="0" smtClean="0"/>
              <a:t>Notes on the LGC and </a:t>
            </a:r>
            <a:r>
              <a:rPr lang="en-NZ" dirty="0" err="1" smtClean="0"/>
              <a:t>Wairarapa’s</a:t>
            </a:r>
            <a:r>
              <a:rPr lang="en-NZ" dirty="0" smtClean="0"/>
              <a:t> Future websites</a:t>
            </a:r>
          </a:p>
          <a:p>
            <a:pPr lvl="0"/>
            <a:r>
              <a:rPr lang="en-NZ" dirty="0" smtClean="0"/>
              <a:t>March </a:t>
            </a:r>
            <a:r>
              <a:rPr lang="en-NZ" dirty="0"/>
              <a:t>and April 2016 - Commission and councils do detailed work on all the potential options – costs, benefits, risks</a:t>
            </a:r>
          </a:p>
          <a:p>
            <a:pPr lvl="0"/>
            <a:r>
              <a:rPr lang="en-NZ" dirty="0"/>
              <a:t>May/June 2016 – Community consultation </a:t>
            </a:r>
          </a:p>
          <a:p>
            <a:pPr lvl="0"/>
            <a:r>
              <a:rPr lang="en-NZ" dirty="0"/>
              <a:t>July 2016 - Commission announcements on progress – so not to interfere with the elections in October 2016</a:t>
            </a:r>
          </a:p>
          <a:p>
            <a:endParaRPr lang="en-NZ" dirty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FC8C-DB46-46CB-8F83-E54C9199662A}" type="slidenum">
              <a:rPr lang="en-NZ" smtClean="0"/>
              <a:t>21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85137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Agenda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NZ" dirty="0" smtClean="0"/>
              <a:t>Mayor’s 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NZ" dirty="0" smtClean="0"/>
              <a:t>Local Government Commission’s new approach (Sir Wira Gardiner)</a:t>
            </a:r>
          </a:p>
          <a:p>
            <a:pPr marL="514350" indent="-514350">
              <a:buFont typeface="+mj-lt"/>
              <a:buAutoNum type="arabicPeriod"/>
            </a:pPr>
            <a:r>
              <a:rPr lang="en-NZ" dirty="0" smtClean="0"/>
              <a:t>Discussion – what is the best way to consult with the community?</a:t>
            </a:r>
          </a:p>
          <a:p>
            <a:pPr marL="514350" indent="-514350">
              <a:buFont typeface="+mj-lt"/>
              <a:buAutoNum type="arabicPeriod"/>
            </a:pPr>
            <a:r>
              <a:rPr lang="en-NZ" dirty="0"/>
              <a:t>Discussion – what is important to the Wairarapa?</a:t>
            </a:r>
          </a:p>
          <a:p>
            <a:pPr marL="514350" indent="-514350">
              <a:buFont typeface="+mj-lt"/>
              <a:buAutoNum type="arabicPeriod"/>
            </a:pPr>
            <a:r>
              <a:rPr lang="en-NZ" dirty="0" smtClean="0"/>
              <a:t>Workshop – opportunity to review the draft options and provide feedback</a:t>
            </a:r>
          </a:p>
          <a:p>
            <a:pPr marL="514350" indent="-514350">
              <a:buFont typeface="+mj-lt"/>
              <a:buAutoNum type="arabicPeriod"/>
            </a:pPr>
            <a:r>
              <a:rPr lang="en-NZ" dirty="0" smtClean="0"/>
              <a:t>Next steps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FC8C-DB46-46CB-8F83-E54C9199662A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4424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NZ" dirty="0" smtClean="0"/>
              <a:t>The story so far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spcBef>
                <a:spcPts val="400"/>
              </a:spcBef>
              <a:spcAft>
                <a:spcPts val="400"/>
              </a:spcAft>
              <a:buFont typeface="Symbol"/>
              <a:buNone/>
            </a:pPr>
            <a:r>
              <a:rPr lang="en-NZ" dirty="0"/>
              <a:t>The Commission received two applications </a:t>
            </a:r>
          </a:p>
          <a:p>
            <a:pPr lvl="1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NZ" dirty="0"/>
              <a:t>The three  Wairarapa Councils for a unitary council for the Wairarapa  -  strategic and economic advantages for the Wairarapa</a:t>
            </a:r>
          </a:p>
          <a:p>
            <a:pPr lvl="1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NZ" dirty="0"/>
              <a:t>Greater Wellington  -  unitary for the whole </a:t>
            </a:r>
            <a:r>
              <a:rPr lang="en-NZ" dirty="0" smtClean="0"/>
              <a:t>region.</a:t>
            </a:r>
            <a:endParaRPr lang="en-NZ" dirty="0"/>
          </a:p>
          <a:p>
            <a:pPr marL="0" lvl="0" indent="0">
              <a:spcBef>
                <a:spcPts val="400"/>
              </a:spcBef>
              <a:spcAft>
                <a:spcPts val="400"/>
              </a:spcAft>
              <a:buFont typeface="Symbol"/>
              <a:buNone/>
            </a:pPr>
            <a:r>
              <a:rPr lang="en-NZ" dirty="0"/>
              <a:t>The Commission proposed a unitary for whole region in December </a:t>
            </a:r>
            <a:r>
              <a:rPr lang="en-NZ" dirty="0" smtClean="0"/>
              <a:t>2014.</a:t>
            </a:r>
            <a:endParaRPr lang="en-NZ" dirty="0"/>
          </a:p>
          <a:p>
            <a:pPr marL="0" lvl="0" indent="0">
              <a:spcBef>
                <a:spcPts val="400"/>
              </a:spcBef>
              <a:spcAft>
                <a:spcPts val="400"/>
              </a:spcAft>
              <a:buFont typeface="Symbol"/>
              <a:buNone/>
            </a:pPr>
            <a:r>
              <a:rPr lang="en-NZ" dirty="0"/>
              <a:t>This proposal was rejected by the </a:t>
            </a:r>
            <a:r>
              <a:rPr lang="en-NZ" dirty="0" smtClean="0"/>
              <a:t>community through submissions and hearings.</a:t>
            </a:r>
          </a:p>
          <a:p>
            <a:pPr marL="0" lvl="0" indent="0">
              <a:spcBef>
                <a:spcPts val="400"/>
              </a:spcBef>
              <a:spcAft>
                <a:spcPts val="400"/>
              </a:spcAft>
              <a:buFont typeface="Symbol"/>
              <a:buNone/>
            </a:pPr>
            <a:r>
              <a:rPr lang="en-NZ" dirty="0"/>
              <a:t>T</a:t>
            </a:r>
            <a:r>
              <a:rPr lang="en-NZ" dirty="0" smtClean="0"/>
              <a:t>he </a:t>
            </a:r>
            <a:r>
              <a:rPr lang="en-NZ" dirty="0"/>
              <a:t>Commission withdrew </a:t>
            </a:r>
            <a:r>
              <a:rPr lang="en-NZ" dirty="0" smtClean="0"/>
              <a:t>the proposal </a:t>
            </a:r>
            <a:r>
              <a:rPr lang="en-NZ" dirty="0"/>
              <a:t>in June </a:t>
            </a:r>
            <a:r>
              <a:rPr lang="en-NZ" dirty="0" smtClean="0"/>
              <a:t>2015.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FC8C-DB46-46CB-8F83-E54C9199662A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66461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The Commission’s new approach</a:t>
            </a:r>
            <a:endParaRPr lang="en-NZ" sz="4400" dirty="0" smtClean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NZ" dirty="0"/>
              <a:t>We want to work with councils and communities to find options for Wairarapa local government that will be supported by the </a:t>
            </a:r>
            <a:r>
              <a:rPr lang="en-NZ" dirty="0" smtClean="0"/>
              <a:t>community.</a:t>
            </a:r>
          </a:p>
          <a:p>
            <a:pPr marL="0" lvl="0" indent="0">
              <a:buNone/>
            </a:pPr>
            <a:r>
              <a:rPr lang="en-NZ" dirty="0"/>
              <a:t>We want to discuss all the options with the community before coming to a preferred </a:t>
            </a:r>
            <a:r>
              <a:rPr lang="en-NZ" dirty="0" smtClean="0"/>
              <a:t>option.</a:t>
            </a:r>
          </a:p>
          <a:p>
            <a:pPr marL="0" indent="0">
              <a:buNone/>
            </a:pPr>
            <a:r>
              <a:rPr lang="en-NZ" dirty="0" smtClean="0"/>
              <a:t>This is different </a:t>
            </a:r>
            <a:r>
              <a:rPr lang="en-NZ" dirty="0"/>
              <a:t>to our legislative </a:t>
            </a:r>
            <a:r>
              <a:rPr lang="en-NZ" dirty="0" smtClean="0"/>
              <a:t>process. </a:t>
            </a:r>
          </a:p>
          <a:p>
            <a:pPr marL="0" indent="0">
              <a:buNone/>
            </a:pPr>
            <a:r>
              <a:rPr lang="en-NZ" dirty="0" smtClean="0"/>
              <a:t>The Minister is open to considering a proposal for options not currently in legislation.</a:t>
            </a:r>
            <a:endParaRPr lang="en-NZ" dirty="0"/>
          </a:p>
          <a:p>
            <a:pPr lvl="0"/>
            <a:endParaRPr lang="en-NZ" dirty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FC8C-DB46-46CB-8F83-E54C9199662A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22181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Why consider change at all?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Application from the Wairarapa Councils – still live</a:t>
            </a:r>
          </a:p>
          <a:p>
            <a:r>
              <a:rPr lang="en-NZ" dirty="0" smtClean="0"/>
              <a:t>Feedback from submissions</a:t>
            </a:r>
          </a:p>
          <a:p>
            <a:r>
              <a:rPr lang="en-NZ" dirty="0" smtClean="0"/>
              <a:t>Joint workshop with Mayors and councillors showed there is still an appetite for change to strengthen the Wairarapa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FC8C-DB46-46CB-8F83-E54C9199662A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75729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pPr rtl="0" eaLnBrk="1" latinLnBrk="0" hangingPunct="1"/>
            <a:r>
              <a:rPr lang="en-NZ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Wairarapa submitters told us change was needed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/>
              <a:t>A stronger Wairarapa voice in the region and </a:t>
            </a:r>
            <a:r>
              <a:rPr lang="en-NZ" dirty="0" smtClean="0"/>
              <a:t>on national stage </a:t>
            </a:r>
            <a:endParaRPr lang="en-NZ" dirty="0"/>
          </a:p>
          <a:p>
            <a:r>
              <a:rPr lang="en-NZ" dirty="0"/>
              <a:t>More effective council -  greater “critical mass” of staff</a:t>
            </a:r>
          </a:p>
          <a:p>
            <a:r>
              <a:rPr lang="en-NZ" dirty="0"/>
              <a:t>Larger rate-payer base</a:t>
            </a:r>
          </a:p>
          <a:p>
            <a:r>
              <a:rPr lang="en-NZ" dirty="0"/>
              <a:t>More Wairarapa/rural influence over resource management decisions by the regional council</a:t>
            </a:r>
          </a:p>
          <a:p>
            <a:r>
              <a:rPr lang="en-NZ" dirty="0"/>
              <a:t>Long term thinking – 30 - 40 years </a:t>
            </a:r>
            <a:r>
              <a:rPr lang="en-NZ" dirty="0" smtClean="0"/>
              <a:t>out</a:t>
            </a:r>
          </a:p>
          <a:p>
            <a:endParaRPr lang="en-NZ" dirty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FC8C-DB46-46CB-8F83-E54C9199662A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01857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/>
          </a:bodyPr>
          <a:lstStyle/>
          <a:p>
            <a:pPr rtl="0" eaLnBrk="1" latinLnBrk="0" hangingPunct="1"/>
            <a:r>
              <a:rPr lang="en-NZ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Wairarapa submitters told us what was important to keep</a:t>
            </a:r>
            <a:r>
              <a:rPr lang="en-NZ" sz="4400" kern="1200" baseline="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NZ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/>
          <a:lstStyle/>
          <a:p>
            <a:r>
              <a:rPr lang="en-NZ" dirty="0"/>
              <a:t>Local identity and democracy</a:t>
            </a:r>
          </a:p>
          <a:p>
            <a:r>
              <a:rPr lang="en-NZ" dirty="0"/>
              <a:t>Costs down</a:t>
            </a:r>
          </a:p>
          <a:p>
            <a:r>
              <a:rPr lang="en-NZ" dirty="0"/>
              <a:t>Environmental standards</a:t>
            </a:r>
          </a:p>
          <a:p>
            <a:r>
              <a:rPr lang="en-NZ" dirty="0"/>
              <a:t>A connection to Wellington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FC8C-DB46-46CB-8F83-E54C9199662A}" type="slidenum">
              <a:rPr lang="en-NZ" smtClean="0"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75628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NZ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What’s happened recently?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/>
              <a:t>November and December 2015 - Councillor workshops asking </a:t>
            </a:r>
            <a:endParaRPr lang="en-NZ" dirty="0" smtClean="0"/>
          </a:p>
          <a:p>
            <a:pPr lvl="1"/>
            <a:r>
              <a:rPr lang="en-NZ" dirty="0"/>
              <a:t>Can we work together?</a:t>
            </a:r>
          </a:p>
          <a:p>
            <a:pPr lvl="1"/>
            <a:r>
              <a:rPr lang="en-NZ" dirty="0"/>
              <a:t>What are the opportunities and challenges? </a:t>
            </a:r>
          </a:p>
          <a:p>
            <a:pPr lvl="1"/>
            <a:r>
              <a:rPr lang="en-NZ" dirty="0"/>
              <a:t>What are all the possible ways we could address them?   </a:t>
            </a:r>
            <a:endParaRPr lang="en-NZ" dirty="0" smtClean="0"/>
          </a:p>
          <a:p>
            <a:pPr lvl="0"/>
            <a:r>
              <a:rPr lang="en-NZ" dirty="0"/>
              <a:t>February 2016 - Initial community meetings </a:t>
            </a:r>
          </a:p>
          <a:p>
            <a:endParaRPr lang="en-NZ" dirty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FC8C-DB46-46CB-8F83-E54C9199662A}" type="slidenum">
              <a:rPr lang="en-NZ" smtClean="0"/>
              <a:t>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86145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813</Words>
  <Application>Microsoft Office PowerPoint</Application>
  <PresentationFormat>On-screen Show (4:3)</PresentationFormat>
  <Paragraphs>105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Better local government - what’s important to the Wairarapa? </vt:lpstr>
      <vt:lpstr>What tonight is all about?</vt:lpstr>
      <vt:lpstr>Agenda</vt:lpstr>
      <vt:lpstr>The story so far</vt:lpstr>
      <vt:lpstr>The Commission’s new approach</vt:lpstr>
      <vt:lpstr>Why consider change at all?</vt:lpstr>
      <vt:lpstr>Wairarapa submitters told us change was needed</vt:lpstr>
      <vt:lpstr>Wairarapa submitters told us what was important to keep  </vt:lpstr>
      <vt:lpstr>What’s happened recently?</vt:lpstr>
      <vt:lpstr>What will happen next?</vt:lpstr>
      <vt:lpstr>Potential options</vt:lpstr>
      <vt:lpstr>Where did these options come from? </vt:lpstr>
      <vt:lpstr>What do the options try to achieve?</vt:lpstr>
      <vt:lpstr>Initial ‘kick the tyres’  on the potential options   </vt:lpstr>
      <vt:lpstr>Option A – status quo</vt:lpstr>
      <vt:lpstr>Option B – Wairarapa District Council</vt:lpstr>
      <vt:lpstr>Option C – Wairarapa District Council and joint Wairarapa Unitary Plan Committee</vt:lpstr>
      <vt:lpstr>Option D – Wairarapa District Council and two committees with the regional council</vt:lpstr>
      <vt:lpstr>Option E – Wairarapa District Council takes on most regional council functions</vt:lpstr>
      <vt:lpstr>Option F – Wairarapa Unitary Council</vt:lpstr>
      <vt:lpstr>Next steps</vt:lpstr>
    </vt:vector>
  </TitlesOfParts>
  <Company>Department of Internal Affairs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government reform</dc:title>
  <dc:creator>Erica Sefton</dc:creator>
  <cp:lastModifiedBy>Kay Baxter</cp:lastModifiedBy>
  <cp:revision>29</cp:revision>
  <cp:lastPrinted>2016-02-21T22:29:23Z</cp:lastPrinted>
  <dcterms:created xsi:type="dcterms:W3CDTF">2016-02-09T02:39:23Z</dcterms:created>
  <dcterms:modified xsi:type="dcterms:W3CDTF">2016-02-24T21:43:53Z</dcterms:modified>
</cp:coreProperties>
</file>